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88" r:id="rId20"/>
    <p:sldId id="277" r:id="rId21"/>
    <p:sldId id="275" r:id="rId22"/>
    <p:sldId id="276" r:id="rId23"/>
    <p:sldId id="273" r:id="rId24"/>
    <p:sldId id="278" r:id="rId25"/>
    <p:sldId id="279" r:id="rId26"/>
    <p:sldId id="274" r:id="rId27"/>
    <p:sldId id="281" r:id="rId28"/>
    <p:sldId id="282" r:id="rId29"/>
    <p:sldId id="280" r:id="rId30"/>
    <p:sldId id="289" r:id="rId31"/>
    <p:sldId id="283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97" r:id="rId40"/>
    <p:sldId id="298" r:id="rId41"/>
    <p:sldId id="299" r:id="rId42"/>
    <p:sldId id="300" r:id="rId43"/>
    <p:sldId id="295" r:id="rId44"/>
    <p:sldId id="296" r:id="rId45"/>
    <p:sldId id="262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9" autoAdjust="0"/>
  </p:normalViewPr>
  <p:slideViewPr>
    <p:cSldViewPr>
      <p:cViewPr varScale="1">
        <p:scale>
          <a:sx n="57" d="100"/>
          <a:sy n="57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AD811-0E6E-43B5-BD10-AD75C9EB7828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E7CB2-379B-4FE8-8E68-E28623A5FDD3}">
      <dgm:prSet/>
      <dgm:spPr/>
      <dgm:t>
        <a:bodyPr/>
        <a:lstStyle/>
        <a:p>
          <a:pPr rtl="0"/>
          <a:r>
            <a:rPr lang="en-US" b="1" dirty="0" smtClean="0"/>
            <a:t>Political commitment</a:t>
          </a:r>
          <a:endParaRPr lang="en-US" dirty="0"/>
        </a:p>
      </dgm:t>
    </dgm:pt>
    <dgm:pt modelId="{4C9CE3AC-1DF5-4D1E-AF20-A61AC0948283}" type="parTrans" cxnId="{F17366AA-CBD1-4083-821E-17F98AC41ED2}">
      <dgm:prSet/>
      <dgm:spPr/>
      <dgm:t>
        <a:bodyPr/>
        <a:lstStyle/>
        <a:p>
          <a:endParaRPr lang="en-US"/>
        </a:p>
      </dgm:t>
    </dgm:pt>
    <dgm:pt modelId="{D038ED07-EF6B-4E84-B640-708D9E91DFA8}" type="sibTrans" cxnId="{F17366AA-CBD1-4083-821E-17F98AC41ED2}">
      <dgm:prSet/>
      <dgm:spPr/>
      <dgm:t>
        <a:bodyPr/>
        <a:lstStyle/>
        <a:p>
          <a:endParaRPr lang="en-US"/>
        </a:p>
      </dgm:t>
    </dgm:pt>
    <dgm:pt modelId="{6F5E9994-E87C-4638-8D31-2F30608FF79B}">
      <dgm:prSet/>
      <dgm:spPr/>
      <dgm:t>
        <a:bodyPr/>
        <a:lstStyle/>
        <a:p>
          <a:pPr rtl="0"/>
          <a:r>
            <a:rPr lang="en-US" b="1" dirty="0" smtClean="0"/>
            <a:t>Diagnosis by microscopy</a:t>
          </a:r>
          <a:endParaRPr lang="en-US" dirty="0"/>
        </a:p>
      </dgm:t>
    </dgm:pt>
    <dgm:pt modelId="{DE1E0659-E587-4DCA-9AA3-0AFE3A800E98}" type="parTrans" cxnId="{657AF7A5-83A4-48E0-A4F6-EDDDDADB51B5}">
      <dgm:prSet/>
      <dgm:spPr/>
      <dgm:t>
        <a:bodyPr/>
        <a:lstStyle/>
        <a:p>
          <a:endParaRPr lang="en-US"/>
        </a:p>
      </dgm:t>
    </dgm:pt>
    <dgm:pt modelId="{288F3937-2F24-4CCA-9A35-38E56C7ED4E4}" type="sibTrans" cxnId="{657AF7A5-83A4-48E0-A4F6-EDDDDADB51B5}">
      <dgm:prSet/>
      <dgm:spPr/>
      <dgm:t>
        <a:bodyPr/>
        <a:lstStyle/>
        <a:p>
          <a:endParaRPr lang="en-US"/>
        </a:p>
      </dgm:t>
    </dgm:pt>
    <dgm:pt modelId="{45B550A5-FD33-41AF-8475-DD7E035C5860}">
      <dgm:prSet/>
      <dgm:spPr/>
      <dgm:t>
        <a:bodyPr/>
        <a:lstStyle/>
        <a:p>
          <a:pPr rtl="0"/>
          <a:r>
            <a:rPr lang="en-US" b="1" dirty="0" smtClean="0"/>
            <a:t>Adequate supply of Short course drugs</a:t>
          </a:r>
          <a:endParaRPr lang="en-US" dirty="0"/>
        </a:p>
      </dgm:t>
    </dgm:pt>
    <dgm:pt modelId="{077EDAD5-3F66-478F-8571-9954B3414946}" type="parTrans" cxnId="{45F6765C-4B83-4D09-A361-AE868A55F762}">
      <dgm:prSet/>
      <dgm:spPr/>
      <dgm:t>
        <a:bodyPr/>
        <a:lstStyle/>
        <a:p>
          <a:endParaRPr lang="en-US"/>
        </a:p>
      </dgm:t>
    </dgm:pt>
    <dgm:pt modelId="{D6331E78-A099-4FE5-B6E6-CD3921E14C13}" type="sibTrans" cxnId="{45F6765C-4B83-4D09-A361-AE868A55F762}">
      <dgm:prSet/>
      <dgm:spPr/>
      <dgm:t>
        <a:bodyPr/>
        <a:lstStyle/>
        <a:p>
          <a:endParaRPr lang="en-US"/>
        </a:p>
      </dgm:t>
    </dgm:pt>
    <dgm:pt modelId="{2A2AE8AF-AE7F-4804-909A-9E2BBA20C376}">
      <dgm:prSet/>
      <dgm:spPr/>
      <dgm:t>
        <a:bodyPr/>
        <a:lstStyle/>
        <a:p>
          <a:pPr rtl="0"/>
          <a:r>
            <a:rPr lang="en-US" b="1" dirty="0" smtClean="0"/>
            <a:t>Directly observed treatment</a:t>
          </a:r>
          <a:endParaRPr lang="en-US" dirty="0"/>
        </a:p>
      </dgm:t>
    </dgm:pt>
    <dgm:pt modelId="{A527F4BC-8F7D-4425-8FDA-546CBDE30857}" type="parTrans" cxnId="{D35A8844-062E-4489-9BDD-C868CE93A310}">
      <dgm:prSet/>
      <dgm:spPr/>
      <dgm:t>
        <a:bodyPr/>
        <a:lstStyle/>
        <a:p>
          <a:endParaRPr lang="en-US"/>
        </a:p>
      </dgm:t>
    </dgm:pt>
    <dgm:pt modelId="{A226BA64-5287-438C-8AF8-685178228A3F}" type="sibTrans" cxnId="{D35A8844-062E-4489-9BDD-C868CE93A310}">
      <dgm:prSet/>
      <dgm:spPr/>
      <dgm:t>
        <a:bodyPr/>
        <a:lstStyle/>
        <a:p>
          <a:endParaRPr lang="en-US"/>
        </a:p>
      </dgm:t>
    </dgm:pt>
    <dgm:pt modelId="{C155DC4F-A2D6-409B-83FC-47DFFD00F0A6}">
      <dgm:prSet/>
      <dgm:spPr/>
      <dgm:t>
        <a:bodyPr/>
        <a:lstStyle/>
        <a:p>
          <a:pPr rtl="0"/>
          <a:r>
            <a:rPr lang="en-US" b="1" dirty="0" smtClean="0"/>
            <a:t>Accountability TB Register</a:t>
          </a:r>
          <a:endParaRPr lang="en-US" dirty="0"/>
        </a:p>
      </dgm:t>
    </dgm:pt>
    <dgm:pt modelId="{50B5283E-18CE-48A9-8699-8CC4A65D305C}" type="parTrans" cxnId="{D975DC8B-F570-40A6-AFEB-6C3D729425FE}">
      <dgm:prSet/>
      <dgm:spPr/>
      <dgm:t>
        <a:bodyPr/>
        <a:lstStyle/>
        <a:p>
          <a:endParaRPr lang="en-US"/>
        </a:p>
      </dgm:t>
    </dgm:pt>
    <dgm:pt modelId="{D5F34E9D-24F9-4B1B-91B7-80CE03E9FCA7}" type="sibTrans" cxnId="{D975DC8B-F570-40A6-AFEB-6C3D729425FE}">
      <dgm:prSet/>
      <dgm:spPr/>
      <dgm:t>
        <a:bodyPr/>
        <a:lstStyle/>
        <a:p>
          <a:endParaRPr lang="en-US"/>
        </a:p>
      </dgm:t>
    </dgm:pt>
    <dgm:pt modelId="{B188CECF-5428-4B25-9C7A-C734C2B0089E}" type="pres">
      <dgm:prSet presAssocID="{65AAD811-0E6E-43B5-BD10-AD75C9EB782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9424B-0923-4018-B8F1-3F54783915AB}" type="pres">
      <dgm:prSet presAssocID="{65AAD811-0E6E-43B5-BD10-AD75C9EB7828}" presName="cycle" presStyleCnt="0"/>
      <dgm:spPr/>
    </dgm:pt>
    <dgm:pt modelId="{2ACBF60B-76B8-442B-BB43-FCD012431AC9}" type="pres">
      <dgm:prSet presAssocID="{65AAD811-0E6E-43B5-BD10-AD75C9EB7828}" presName="centerShape" presStyleCnt="0"/>
      <dgm:spPr/>
    </dgm:pt>
    <dgm:pt modelId="{BE58917C-6144-4EDA-9A8C-DF3CF6E432EE}" type="pres">
      <dgm:prSet presAssocID="{65AAD811-0E6E-43B5-BD10-AD75C9EB7828}" presName="connSite" presStyleLbl="node1" presStyleIdx="0" presStyleCnt="6"/>
      <dgm:spPr/>
    </dgm:pt>
    <dgm:pt modelId="{E9FD8CE3-F044-48A9-A00C-2E3A35D5974A}" type="pres">
      <dgm:prSet presAssocID="{65AAD811-0E6E-43B5-BD10-AD75C9EB7828}" presName="visible" presStyleLbl="node1" presStyleIdx="0" presStyleCnt="6" custLinFactNeighborX="-10903" custLinFactNeighborY="772"/>
      <dgm:spPr>
        <a:prstGeom prst="flowChartDelay">
          <a:avLst/>
        </a:prstGeom>
      </dgm:spPr>
    </dgm:pt>
    <dgm:pt modelId="{063C980E-7522-4F4C-8AD9-54192A828AC2}" type="pres">
      <dgm:prSet presAssocID="{4C9CE3AC-1DF5-4D1E-AF20-A61AC0948283}" presName="Name25" presStyleLbl="parChTrans1D1" presStyleIdx="0" presStyleCnt="5"/>
      <dgm:spPr/>
      <dgm:t>
        <a:bodyPr/>
        <a:lstStyle/>
        <a:p>
          <a:endParaRPr lang="en-US"/>
        </a:p>
      </dgm:t>
    </dgm:pt>
    <dgm:pt modelId="{18E33A00-FCCD-47C1-8606-E03562055504}" type="pres">
      <dgm:prSet presAssocID="{7C3E7CB2-379B-4FE8-8E68-E28623A5FDD3}" presName="node" presStyleCnt="0"/>
      <dgm:spPr/>
    </dgm:pt>
    <dgm:pt modelId="{1D179BE4-C50B-4234-9FD7-04A2FA8471E6}" type="pres">
      <dgm:prSet presAssocID="{7C3E7CB2-379B-4FE8-8E68-E28623A5FDD3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6874C-315F-4C99-A926-719CA4C90E8C}" type="pres">
      <dgm:prSet presAssocID="{7C3E7CB2-379B-4FE8-8E68-E28623A5FDD3}" presName="childNode" presStyleLbl="revTx" presStyleIdx="0" presStyleCnt="0">
        <dgm:presLayoutVars>
          <dgm:bulletEnabled val="1"/>
        </dgm:presLayoutVars>
      </dgm:prSet>
      <dgm:spPr/>
    </dgm:pt>
    <dgm:pt modelId="{2EAD8437-2A82-45B5-95C7-0B6A3CE78F10}" type="pres">
      <dgm:prSet presAssocID="{DE1E0659-E587-4DCA-9AA3-0AFE3A800E98}" presName="Name25" presStyleLbl="parChTrans1D1" presStyleIdx="1" presStyleCnt="5"/>
      <dgm:spPr/>
      <dgm:t>
        <a:bodyPr/>
        <a:lstStyle/>
        <a:p>
          <a:endParaRPr lang="en-US"/>
        </a:p>
      </dgm:t>
    </dgm:pt>
    <dgm:pt modelId="{D851451E-6584-41FE-817B-827E8203BC88}" type="pres">
      <dgm:prSet presAssocID="{6F5E9994-E87C-4638-8D31-2F30608FF79B}" presName="node" presStyleCnt="0"/>
      <dgm:spPr/>
    </dgm:pt>
    <dgm:pt modelId="{EC5C06CA-9B09-4FFA-9BEB-32D0CFA094D9}" type="pres">
      <dgm:prSet presAssocID="{6F5E9994-E87C-4638-8D31-2F30608FF79B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E4902-2F0F-49B7-B73F-4FF62A31F6C5}" type="pres">
      <dgm:prSet presAssocID="{6F5E9994-E87C-4638-8D31-2F30608FF79B}" presName="childNode" presStyleLbl="revTx" presStyleIdx="0" presStyleCnt="0">
        <dgm:presLayoutVars>
          <dgm:bulletEnabled val="1"/>
        </dgm:presLayoutVars>
      </dgm:prSet>
      <dgm:spPr/>
    </dgm:pt>
    <dgm:pt modelId="{710ED30D-8980-4F61-B6E3-30E2828CF789}" type="pres">
      <dgm:prSet presAssocID="{077EDAD5-3F66-478F-8571-9954B3414946}" presName="Name25" presStyleLbl="parChTrans1D1" presStyleIdx="2" presStyleCnt="5"/>
      <dgm:spPr/>
      <dgm:t>
        <a:bodyPr/>
        <a:lstStyle/>
        <a:p>
          <a:endParaRPr lang="en-US"/>
        </a:p>
      </dgm:t>
    </dgm:pt>
    <dgm:pt modelId="{39740AE8-791A-4F14-94BD-FCC353C2F15C}" type="pres">
      <dgm:prSet presAssocID="{45B550A5-FD33-41AF-8475-DD7E035C5860}" presName="node" presStyleCnt="0"/>
      <dgm:spPr/>
    </dgm:pt>
    <dgm:pt modelId="{6800755F-AFDF-4992-BAFE-54004DEDF70E}" type="pres">
      <dgm:prSet presAssocID="{45B550A5-FD33-41AF-8475-DD7E035C5860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5C2A4-7402-4FE5-8AFD-B37386F7C1CB}" type="pres">
      <dgm:prSet presAssocID="{45B550A5-FD33-41AF-8475-DD7E035C5860}" presName="childNode" presStyleLbl="revTx" presStyleIdx="0" presStyleCnt="0">
        <dgm:presLayoutVars>
          <dgm:bulletEnabled val="1"/>
        </dgm:presLayoutVars>
      </dgm:prSet>
      <dgm:spPr/>
    </dgm:pt>
    <dgm:pt modelId="{876D2629-2C10-440C-A113-20EC3DC97B98}" type="pres">
      <dgm:prSet presAssocID="{A527F4BC-8F7D-4425-8FDA-546CBDE30857}" presName="Name25" presStyleLbl="parChTrans1D1" presStyleIdx="3" presStyleCnt="5"/>
      <dgm:spPr/>
      <dgm:t>
        <a:bodyPr/>
        <a:lstStyle/>
        <a:p>
          <a:endParaRPr lang="en-US"/>
        </a:p>
      </dgm:t>
    </dgm:pt>
    <dgm:pt modelId="{035433E0-346E-45ED-BC6E-16289303127C}" type="pres">
      <dgm:prSet presAssocID="{2A2AE8AF-AE7F-4804-909A-9E2BBA20C376}" presName="node" presStyleCnt="0"/>
      <dgm:spPr/>
    </dgm:pt>
    <dgm:pt modelId="{8DF2D444-F314-435E-AE22-9F31437C5724}" type="pres">
      <dgm:prSet presAssocID="{2A2AE8AF-AE7F-4804-909A-9E2BBA20C376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EA0D7-FB84-4C8A-98DA-55D8CE70650B}" type="pres">
      <dgm:prSet presAssocID="{2A2AE8AF-AE7F-4804-909A-9E2BBA20C376}" presName="childNode" presStyleLbl="revTx" presStyleIdx="0" presStyleCnt="0">
        <dgm:presLayoutVars>
          <dgm:bulletEnabled val="1"/>
        </dgm:presLayoutVars>
      </dgm:prSet>
      <dgm:spPr/>
    </dgm:pt>
    <dgm:pt modelId="{D7418047-2FC4-4148-98D7-14A592B29EBB}" type="pres">
      <dgm:prSet presAssocID="{50B5283E-18CE-48A9-8699-8CC4A65D305C}" presName="Name25" presStyleLbl="parChTrans1D1" presStyleIdx="4" presStyleCnt="5"/>
      <dgm:spPr/>
      <dgm:t>
        <a:bodyPr/>
        <a:lstStyle/>
        <a:p>
          <a:endParaRPr lang="en-US"/>
        </a:p>
      </dgm:t>
    </dgm:pt>
    <dgm:pt modelId="{52CF0418-DAAB-4CCF-B28F-76FFD851AED3}" type="pres">
      <dgm:prSet presAssocID="{C155DC4F-A2D6-409B-83FC-47DFFD00F0A6}" presName="node" presStyleCnt="0"/>
      <dgm:spPr/>
    </dgm:pt>
    <dgm:pt modelId="{0819A842-5CD4-480E-B47D-95C3929BF4B1}" type="pres">
      <dgm:prSet presAssocID="{C155DC4F-A2D6-409B-83FC-47DFFD00F0A6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D2302-405D-43E6-80F9-BD095FEC2A42}" type="pres">
      <dgm:prSet presAssocID="{C155DC4F-A2D6-409B-83FC-47DFFD00F0A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975DC8B-F570-40A6-AFEB-6C3D729425FE}" srcId="{65AAD811-0E6E-43B5-BD10-AD75C9EB7828}" destId="{C155DC4F-A2D6-409B-83FC-47DFFD00F0A6}" srcOrd="4" destOrd="0" parTransId="{50B5283E-18CE-48A9-8699-8CC4A65D305C}" sibTransId="{D5F34E9D-24F9-4B1B-91B7-80CE03E9FCA7}"/>
    <dgm:cxn modelId="{1D4F8147-1D34-4132-A029-F620439A033E}" type="presOf" srcId="{C155DC4F-A2D6-409B-83FC-47DFFD00F0A6}" destId="{0819A842-5CD4-480E-B47D-95C3929BF4B1}" srcOrd="0" destOrd="0" presId="urn:microsoft.com/office/officeart/2005/8/layout/radial2"/>
    <dgm:cxn modelId="{657AF7A5-83A4-48E0-A4F6-EDDDDADB51B5}" srcId="{65AAD811-0E6E-43B5-BD10-AD75C9EB7828}" destId="{6F5E9994-E87C-4638-8D31-2F30608FF79B}" srcOrd="1" destOrd="0" parTransId="{DE1E0659-E587-4DCA-9AA3-0AFE3A800E98}" sibTransId="{288F3937-2F24-4CCA-9A35-38E56C7ED4E4}"/>
    <dgm:cxn modelId="{4D1405B0-5E71-4637-BFAD-90A95B933069}" type="presOf" srcId="{4C9CE3AC-1DF5-4D1E-AF20-A61AC0948283}" destId="{063C980E-7522-4F4C-8AD9-54192A828AC2}" srcOrd="0" destOrd="0" presId="urn:microsoft.com/office/officeart/2005/8/layout/radial2"/>
    <dgm:cxn modelId="{87C9C58B-05FF-4757-9A57-A5E4D3925A3B}" type="presOf" srcId="{DE1E0659-E587-4DCA-9AA3-0AFE3A800E98}" destId="{2EAD8437-2A82-45B5-95C7-0B6A3CE78F10}" srcOrd="0" destOrd="0" presId="urn:microsoft.com/office/officeart/2005/8/layout/radial2"/>
    <dgm:cxn modelId="{EB6142A8-754A-43D3-9204-659FA92DA1F4}" type="presOf" srcId="{65AAD811-0E6E-43B5-BD10-AD75C9EB7828}" destId="{B188CECF-5428-4B25-9C7A-C734C2B0089E}" srcOrd="0" destOrd="0" presId="urn:microsoft.com/office/officeart/2005/8/layout/radial2"/>
    <dgm:cxn modelId="{F17366AA-CBD1-4083-821E-17F98AC41ED2}" srcId="{65AAD811-0E6E-43B5-BD10-AD75C9EB7828}" destId="{7C3E7CB2-379B-4FE8-8E68-E28623A5FDD3}" srcOrd="0" destOrd="0" parTransId="{4C9CE3AC-1DF5-4D1E-AF20-A61AC0948283}" sibTransId="{D038ED07-EF6B-4E84-B640-708D9E91DFA8}"/>
    <dgm:cxn modelId="{7C8A0E85-08D5-4297-B498-4B05D3692362}" type="presOf" srcId="{077EDAD5-3F66-478F-8571-9954B3414946}" destId="{710ED30D-8980-4F61-B6E3-30E2828CF789}" srcOrd="0" destOrd="0" presId="urn:microsoft.com/office/officeart/2005/8/layout/radial2"/>
    <dgm:cxn modelId="{D35A8844-062E-4489-9BDD-C868CE93A310}" srcId="{65AAD811-0E6E-43B5-BD10-AD75C9EB7828}" destId="{2A2AE8AF-AE7F-4804-909A-9E2BBA20C376}" srcOrd="3" destOrd="0" parTransId="{A527F4BC-8F7D-4425-8FDA-546CBDE30857}" sibTransId="{A226BA64-5287-438C-8AF8-685178228A3F}"/>
    <dgm:cxn modelId="{818FD6B4-803B-46A9-B454-007696E0CEDB}" type="presOf" srcId="{2A2AE8AF-AE7F-4804-909A-9E2BBA20C376}" destId="{8DF2D444-F314-435E-AE22-9F31437C5724}" srcOrd="0" destOrd="0" presId="urn:microsoft.com/office/officeart/2005/8/layout/radial2"/>
    <dgm:cxn modelId="{599DBF3F-6698-4CD5-8365-61BD31F36EE5}" type="presOf" srcId="{7C3E7CB2-379B-4FE8-8E68-E28623A5FDD3}" destId="{1D179BE4-C50B-4234-9FD7-04A2FA8471E6}" srcOrd="0" destOrd="0" presId="urn:microsoft.com/office/officeart/2005/8/layout/radial2"/>
    <dgm:cxn modelId="{6481D5D5-46D4-4CC0-84D5-1E1F2A8B2427}" type="presOf" srcId="{50B5283E-18CE-48A9-8699-8CC4A65D305C}" destId="{D7418047-2FC4-4148-98D7-14A592B29EBB}" srcOrd="0" destOrd="0" presId="urn:microsoft.com/office/officeart/2005/8/layout/radial2"/>
    <dgm:cxn modelId="{2B52D29F-92DC-4263-A1F6-C14836E0D1C2}" type="presOf" srcId="{6F5E9994-E87C-4638-8D31-2F30608FF79B}" destId="{EC5C06CA-9B09-4FFA-9BEB-32D0CFA094D9}" srcOrd="0" destOrd="0" presId="urn:microsoft.com/office/officeart/2005/8/layout/radial2"/>
    <dgm:cxn modelId="{4AAAC86B-7012-4EF8-82B7-59D8EC1F2528}" type="presOf" srcId="{A527F4BC-8F7D-4425-8FDA-546CBDE30857}" destId="{876D2629-2C10-440C-A113-20EC3DC97B98}" srcOrd="0" destOrd="0" presId="urn:microsoft.com/office/officeart/2005/8/layout/radial2"/>
    <dgm:cxn modelId="{AFA7CA7C-96BD-486C-9AED-50FDD25850C2}" type="presOf" srcId="{45B550A5-FD33-41AF-8475-DD7E035C5860}" destId="{6800755F-AFDF-4992-BAFE-54004DEDF70E}" srcOrd="0" destOrd="0" presId="urn:microsoft.com/office/officeart/2005/8/layout/radial2"/>
    <dgm:cxn modelId="{45F6765C-4B83-4D09-A361-AE868A55F762}" srcId="{65AAD811-0E6E-43B5-BD10-AD75C9EB7828}" destId="{45B550A5-FD33-41AF-8475-DD7E035C5860}" srcOrd="2" destOrd="0" parTransId="{077EDAD5-3F66-478F-8571-9954B3414946}" sibTransId="{D6331E78-A099-4FE5-B6E6-CD3921E14C13}"/>
    <dgm:cxn modelId="{B9EFBBCC-682D-4DD5-A28D-B8084459810C}" type="presParOf" srcId="{B188CECF-5428-4B25-9C7A-C734C2B0089E}" destId="{6B29424B-0923-4018-B8F1-3F54783915AB}" srcOrd="0" destOrd="0" presId="urn:microsoft.com/office/officeart/2005/8/layout/radial2"/>
    <dgm:cxn modelId="{F26CA689-E100-4E17-AD8D-6C62FF80C638}" type="presParOf" srcId="{6B29424B-0923-4018-B8F1-3F54783915AB}" destId="{2ACBF60B-76B8-442B-BB43-FCD012431AC9}" srcOrd="0" destOrd="0" presId="urn:microsoft.com/office/officeart/2005/8/layout/radial2"/>
    <dgm:cxn modelId="{D165F8EA-3AFF-4636-A4FD-86C7D9397107}" type="presParOf" srcId="{2ACBF60B-76B8-442B-BB43-FCD012431AC9}" destId="{BE58917C-6144-4EDA-9A8C-DF3CF6E432EE}" srcOrd="0" destOrd="0" presId="urn:microsoft.com/office/officeart/2005/8/layout/radial2"/>
    <dgm:cxn modelId="{98528456-FBB7-4EA1-AE9C-02443454F1CD}" type="presParOf" srcId="{2ACBF60B-76B8-442B-BB43-FCD012431AC9}" destId="{E9FD8CE3-F044-48A9-A00C-2E3A35D5974A}" srcOrd="1" destOrd="0" presId="urn:microsoft.com/office/officeart/2005/8/layout/radial2"/>
    <dgm:cxn modelId="{ABFC2042-5004-44FB-AB84-344EC7EFE26A}" type="presParOf" srcId="{6B29424B-0923-4018-B8F1-3F54783915AB}" destId="{063C980E-7522-4F4C-8AD9-54192A828AC2}" srcOrd="1" destOrd="0" presId="urn:microsoft.com/office/officeart/2005/8/layout/radial2"/>
    <dgm:cxn modelId="{EDB78F05-1B21-40BA-869B-EE9EADDFFD85}" type="presParOf" srcId="{6B29424B-0923-4018-B8F1-3F54783915AB}" destId="{18E33A00-FCCD-47C1-8606-E03562055504}" srcOrd="2" destOrd="0" presId="urn:microsoft.com/office/officeart/2005/8/layout/radial2"/>
    <dgm:cxn modelId="{B528C9E8-D73C-44D5-A261-A098524300A3}" type="presParOf" srcId="{18E33A00-FCCD-47C1-8606-E03562055504}" destId="{1D179BE4-C50B-4234-9FD7-04A2FA8471E6}" srcOrd="0" destOrd="0" presId="urn:microsoft.com/office/officeart/2005/8/layout/radial2"/>
    <dgm:cxn modelId="{BF36757B-33C0-4EF1-AC89-D81E463BC3D9}" type="presParOf" srcId="{18E33A00-FCCD-47C1-8606-E03562055504}" destId="{9FE6874C-315F-4C99-A926-719CA4C90E8C}" srcOrd="1" destOrd="0" presId="urn:microsoft.com/office/officeart/2005/8/layout/radial2"/>
    <dgm:cxn modelId="{595B30AD-509B-423F-9495-A14D663AAB52}" type="presParOf" srcId="{6B29424B-0923-4018-B8F1-3F54783915AB}" destId="{2EAD8437-2A82-45B5-95C7-0B6A3CE78F10}" srcOrd="3" destOrd="0" presId="urn:microsoft.com/office/officeart/2005/8/layout/radial2"/>
    <dgm:cxn modelId="{708B3F0C-CE1B-447E-8058-80603316DB2A}" type="presParOf" srcId="{6B29424B-0923-4018-B8F1-3F54783915AB}" destId="{D851451E-6584-41FE-817B-827E8203BC88}" srcOrd="4" destOrd="0" presId="urn:microsoft.com/office/officeart/2005/8/layout/radial2"/>
    <dgm:cxn modelId="{6EA77376-5DD5-4D5C-8381-01A386E91771}" type="presParOf" srcId="{D851451E-6584-41FE-817B-827E8203BC88}" destId="{EC5C06CA-9B09-4FFA-9BEB-32D0CFA094D9}" srcOrd="0" destOrd="0" presId="urn:microsoft.com/office/officeart/2005/8/layout/radial2"/>
    <dgm:cxn modelId="{6840F95D-9FF5-45FF-8FFD-7AF9A5B6656F}" type="presParOf" srcId="{D851451E-6584-41FE-817B-827E8203BC88}" destId="{070E4902-2F0F-49B7-B73F-4FF62A31F6C5}" srcOrd="1" destOrd="0" presId="urn:microsoft.com/office/officeart/2005/8/layout/radial2"/>
    <dgm:cxn modelId="{9DA3B687-A1F2-4893-8D8F-3D91F94AD9D7}" type="presParOf" srcId="{6B29424B-0923-4018-B8F1-3F54783915AB}" destId="{710ED30D-8980-4F61-B6E3-30E2828CF789}" srcOrd="5" destOrd="0" presId="urn:microsoft.com/office/officeart/2005/8/layout/radial2"/>
    <dgm:cxn modelId="{EFB08CE3-5EDC-49B4-83C2-00AF908A6485}" type="presParOf" srcId="{6B29424B-0923-4018-B8F1-3F54783915AB}" destId="{39740AE8-791A-4F14-94BD-FCC353C2F15C}" srcOrd="6" destOrd="0" presId="urn:microsoft.com/office/officeart/2005/8/layout/radial2"/>
    <dgm:cxn modelId="{AC6681BF-7AFB-4D34-894C-0CEFF705FFC2}" type="presParOf" srcId="{39740AE8-791A-4F14-94BD-FCC353C2F15C}" destId="{6800755F-AFDF-4992-BAFE-54004DEDF70E}" srcOrd="0" destOrd="0" presId="urn:microsoft.com/office/officeart/2005/8/layout/radial2"/>
    <dgm:cxn modelId="{07771A43-0C12-433F-A546-0DDEA595F772}" type="presParOf" srcId="{39740AE8-791A-4F14-94BD-FCC353C2F15C}" destId="{8295C2A4-7402-4FE5-8AFD-B37386F7C1CB}" srcOrd="1" destOrd="0" presId="urn:microsoft.com/office/officeart/2005/8/layout/radial2"/>
    <dgm:cxn modelId="{7F490EFA-0B60-4136-B035-138ED1500A86}" type="presParOf" srcId="{6B29424B-0923-4018-B8F1-3F54783915AB}" destId="{876D2629-2C10-440C-A113-20EC3DC97B98}" srcOrd="7" destOrd="0" presId="urn:microsoft.com/office/officeart/2005/8/layout/radial2"/>
    <dgm:cxn modelId="{0D2B02BE-C0A4-481A-A565-68E371AB89EE}" type="presParOf" srcId="{6B29424B-0923-4018-B8F1-3F54783915AB}" destId="{035433E0-346E-45ED-BC6E-16289303127C}" srcOrd="8" destOrd="0" presId="urn:microsoft.com/office/officeart/2005/8/layout/radial2"/>
    <dgm:cxn modelId="{3D6CEF08-CD3D-43D8-8CAA-DDAF8C06CE21}" type="presParOf" srcId="{035433E0-346E-45ED-BC6E-16289303127C}" destId="{8DF2D444-F314-435E-AE22-9F31437C5724}" srcOrd="0" destOrd="0" presId="urn:microsoft.com/office/officeart/2005/8/layout/radial2"/>
    <dgm:cxn modelId="{8D38195E-C332-441B-BCC7-8121A8C78246}" type="presParOf" srcId="{035433E0-346E-45ED-BC6E-16289303127C}" destId="{5E1EA0D7-FB84-4C8A-98DA-55D8CE70650B}" srcOrd="1" destOrd="0" presId="urn:microsoft.com/office/officeart/2005/8/layout/radial2"/>
    <dgm:cxn modelId="{93296997-EB0C-43A7-BC20-B650A2803FAD}" type="presParOf" srcId="{6B29424B-0923-4018-B8F1-3F54783915AB}" destId="{D7418047-2FC4-4148-98D7-14A592B29EBB}" srcOrd="9" destOrd="0" presId="urn:microsoft.com/office/officeart/2005/8/layout/radial2"/>
    <dgm:cxn modelId="{4C70EFE0-EC04-4055-922D-B93813DF9D57}" type="presParOf" srcId="{6B29424B-0923-4018-B8F1-3F54783915AB}" destId="{52CF0418-DAAB-4CCF-B28F-76FFD851AED3}" srcOrd="10" destOrd="0" presId="urn:microsoft.com/office/officeart/2005/8/layout/radial2"/>
    <dgm:cxn modelId="{E2B949D6-E6E0-4CF5-A17C-C52053E269E8}" type="presParOf" srcId="{52CF0418-DAAB-4CCF-B28F-76FFD851AED3}" destId="{0819A842-5CD4-480E-B47D-95C3929BF4B1}" srcOrd="0" destOrd="0" presId="urn:microsoft.com/office/officeart/2005/8/layout/radial2"/>
    <dgm:cxn modelId="{C3156794-34C6-4C54-946C-F8A79C94E112}" type="presParOf" srcId="{52CF0418-DAAB-4CCF-B28F-76FFD851AED3}" destId="{422D2302-405D-43E6-80F9-BD095FEC2A4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418047-2FC4-4148-98D7-14A592B29EBB}">
      <dsp:nvSpPr>
        <dsp:cNvPr id="0" name=""/>
        <dsp:cNvSpPr/>
      </dsp:nvSpPr>
      <dsp:spPr>
        <a:xfrm rot="3395870">
          <a:off x="2293495" y="4800925"/>
          <a:ext cx="1910921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910921" y="1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D2629-2C10-440C-A113-20EC3DC97B98}">
      <dsp:nvSpPr>
        <dsp:cNvPr id="0" name=""/>
        <dsp:cNvSpPr/>
      </dsp:nvSpPr>
      <dsp:spPr>
        <a:xfrm rot="1721568">
          <a:off x="2847865" y="4121548"/>
          <a:ext cx="1794194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794194" y="1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D30D-8980-4F61-B6E3-30E2828CF789}">
      <dsp:nvSpPr>
        <dsp:cNvPr id="0" name=""/>
        <dsp:cNvSpPr/>
      </dsp:nvSpPr>
      <dsp:spPr>
        <a:xfrm>
          <a:off x="2958023" y="3313077"/>
          <a:ext cx="1805301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805301" y="1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D8437-2A82-45B5-95C7-0B6A3CE78F10}">
      <dsp:nvSpPr>
        <dsp:cNvPr id="0" name=""/>
        <dsp:cNvSpPr/>
      </dsp:nvSpPr>
      <dsp:spPr>
        <a:xfrm rot="19878432">
          <a:off x="2847865" y="2504606"/>
          <a:ext cx="1794194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794194" y="1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C980E-7522-4F4C-8AD9-54192A828AC2}">
      <dsp:nvSpPr>
        <dsp:cNvPr id="0" name=""/>
        <dsp:cNvSpPr/>
      </dsp:nvSpPr>
      <dsp:spPr>
        <a:xfrm rot="18258218">
          <a:off x="2307283" y="1806268"/>
          <a:ext cx="1977103" cy="39814"/>
        </a:xfrm>
        <a:custGeom>
          <a:avLst/>
          <a:gdLst/>
          <a:ahLst/>
          <a:cxnLst/>
          <a:rect l="0" t="0" r="0" b="0"/>
          <a:pathLst>
            <a:path>
              <a:moveTo>
                <a:pt x="0" y="19907"/>
              </a:moveTo>
              <a:lnTo>
                <a:pt x="1977103" y="19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D8CE3-F044-48A9-A00C-2E3A35D5974A}">
      <dsp:nvSpPr>
        <dsp:cNvPr id="0" name=""/>
        <dsp:cNvSpPr/>
      </dsp:nvSpPr>
      <dsp:spPr>
        <a:xfrm>
          <a:off x="1066806" y="2362204"/>
          <a:ext cx="1972009" cy="1972009"/>
        </a:xfrm>
        <a:prstGeom prst="flowChartDelay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79BE4-C50B-4234-9FD7-04A2FA8471E6}">
      <dsp:nvSpPr>
        <dsp:cNvPr id="0" name=""/>
        <dsp:cNvSpPr/>
      </dsp:nvSpPr>
      <dsp:spPr>
        <a:xfrm>
          <a:off x="3612068" y="1633"/>
          <a:ext cx="1103946" cy="11039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Political commitment</a:t>
          </a:r>
          <a:endParaRPr lang="en-US" sz="1000" kern="1200" dirty="0"/>
        </a:p>
      </dsp:txBody>
      <dsp:txXfrm>
        <a:off x="3612068" y="1633"/>
        <a:ext cx="1103946" cy="1103946"/>
      </dsp:txXfrm>
    </dsp:sp>
    <dsp:sp modelId="{EC5C06CA-9B09-4FFA-9BEB-32D0CFA094D9}">
      <dsp:nvSpPr>
        <dsp:cNvPr id="0" name=""/>
        <dsp:cNvSpPr/>
      </dsp:nvSpPr>
      <dsp:spPr>
        <a:xfrm>
          <a:off x="4464123" y="1276823"/>
          <a:ext cx="1103946" cy="11039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Diagnosis by microscopy</a:t>
          </a:r>
          <a:endParaRPr lang="en-US" sz="1000" kern="1200" dirty="0"/>
        </a:p>
      </dsp:txBody>
      <dsp:txXfrm>
        <a:off x="4464123" y="1276823"/>
        <a:ext cx="1103946" cy="1103946"/>
      </dsp:txXfrm>
    </dsp:sp>
    <dsp:sp modelId="{6800755F-AFDF-4992-BAFE-54004DEDF70E}">
      <dsp:nvSpPr>
        <dsp:cNvPr id="0" name=""/>
        <dsp:cNvSpPr/>
      </dsp:nvSpPr>
      <dsp:spPr>
        <a:xfrm>
          <a:off x="4763325" y="2781012"/>
          <a:ext cx="1103946" cy="11039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Adequate supply of Short course drugs</a:t>
          </a:r>
          <a:endParaRPr lang="en-US" sz="1000" kern="1200" dirty="0"/>
        </a:p>
      </dsp:txBody>
      <dsp:txXfrm>
        <a:off x="4763325" y="2781012"/>
        <a:ext cx="1103946" cy="1103946"/>
      </dsp:txXfrm>
    </dsp:sp>
    <dsp:sp modelId="{8DF2D444-F314-435E-AE22-9F31437C5724}">
      <dsp:nvSpPr>
        <dsp:cNvPr id="0" name=""/>
        <dsp:cNvSpPr/>
      </dsp:nvSpPr>
      <dsp:spPr>
        <a:xfrm>
          <a:off x="4464123" y="4285200"/>
          <a:ext cx="1103946" cy="11039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Directly observed treatment</a:t>
          </a:r>
          <a:endParaRPr lang="en-US" sz="1000" kern="1200" dirty="0"/>
        </a:p>
      </dsp:txBody>
      <dsp:txXfrm>
        <a:off x="4464123" y="4285200"/>
        <a:ext cx="1103946" cy="1103946"/>
      </dsp:txXfrm>
    </dsp:sp>
    <dsp:sp modelId="{0819A842-5CD4-480E-B47D-95C3929BF4B1}">
      <dsp:nvSpPr>
        <dsp:cNvPr id="0" name=""/>
        <dsp:cNvSpPr/>
      </dsp:nvSpPr>
      <dsp:spPr>
        <a:xfrm>
          <a:off x="3509031" y="5520760"/>
          <a:ext cx="1183205" cy="11832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Accountability TB Register</a:t>
          </a:r>
          <a:endParaRPr lang="en-US" sz="1000" kern="1200" dirty="0"/>
        </a:p>
      </dsp:txBody>
      <dsp:txXfrm>
        <a:off x="3509031" y="5520760"/>
        <a:ext cx="1183205" cy="1183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25477-71B1-4CE9-A538-C3A0DB599DD2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868B3-C1E4-4D6C-BD8C-AEE86B2DD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11" Type="http://schemas.openxmlformats.org/officeDocument/2006/relationships/image" Target="../media/image53.gif"/><Relationship Id="rId5" Type="http://schemas.openxmlformats.org/officeDocument/2006/relationships/image" Target="../media/image47.wmf"/><Relationship Id="rId10" Type="http://schemas.openxmlformats.org/officeDocument/2006/relationships/image" Target="../media/image52.gi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85800"/>
            <a:ext cx="5638800" cy="20774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tencil" pitchFamily="82" charset="0"/>
              </a:rPr>
              <a:t>RNTCP</a:t>
            </a:r>
            <a:endParaRPr lang="en-US" sz="129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tencil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4876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B.L.TEJASWI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JJMMC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6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800600"/>
            <a:ext cx="1164031" cy="182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5861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How to combat                ?????</a:t>
            </a:r>
            <a:endParaRPr lang="en-US" sz="3600" b="1" dirty="0"/>
          </a:p>
        </p:txBody>
      </p:sp>
      <p:pic>
        <p:nvPicPr>
          <p:cNvPr id="1027" name="Picture 3" descr="C:\Documents and Settings\User\Desktop\tb\swat_out_tuberculosis_poster-p228964301022907328t5wm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10000" cy="38100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Desktop\tb\LuchaTuberculosis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0"/>
            <a:ext cx="1447800" cy="6439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62400" y="1828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“No one ever said this would be an easy fight. We are now at the start of a road that</a:t>
            </a:r>
          </a:p>
          <a:p>
            <a:r>
              <a:rPr lang="en-US" i="1" dirty="0" smtClean="0"/>
              <a:t>should take us towards the achievable goal of TB elimination”</a:t>
            </a:r>
          </a:p>
          <a:p>
            <a:r>
              <a:rPr lang="en-US" b="1" dirty="0" smtClean="0"/>
              <a:t>Mario Raviglione, Director, WHO Stop TB Department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33600"/>
            <a:ext cx="617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Launched in 1962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District tuberculosis control </a:t>
            </a:r>
            <a:r>
              <a:rPr lang="en-US" sz="2800" dirty="0" err="1" smtClean="0">
                <a:solidFill>
                  <a:srgbClr val="0070C0"/>
                </a:solidFill>
              </a:rPr>
              <a:t>programme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Managerial weakness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Over reliance on x ray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30% cases diagnosed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Of them 30% completing treatment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Non standardized treatment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Lack of report on outcome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685800"/>
            <a:ext cx="289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ntp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579" name="Picture 3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781251" cy="1059790"/>
          </a:xfrm>
          <a:prstGeom prst="rect">
            <a:avLst/>
          </a:prstGeom>
          <a:noFill/>
        </p:spPr>
      </p:pic>
      <p:pic>
        <p:nvPicPr>
          <p:cNvPr id="24580" name="Picture 4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210" y="0"/>
            <a:ext cx="315679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685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15 C 0.00694 -0.00602 0.01163 -0.01411 0.02013 -0.01758 C 0.02673 -0.02498 0.0342 -0.02775 0.04201 -0.03122 C 0.11198 -0.02937 0.11527 -0.03192 0.15972 -0.02336 C 0.17013 -0.01804 0.18073 -0.0148 0.19114 -0.00995 C 0.20017 -0.0007 0.20972 -0.00116 0.22048 0.00115 C 0.23194 0.00624 0.24062 0.01757 0.25173 0.02266 C 0.25364 0.02451 0.25555 0.02659 0.25746 0.02844 C 0.25902 0.0296 0.26093 0.0296 0.26267 0.03076 C 0.28125 0.04579 0.26701 0.03862 0.27951 0.0444 C 0.28507 0.04995 0.28941 0.05504 0.29583 0.05805 C 0.3026 0.06776 0.30902 0.07493 0.31788 0.07978 C 0.32326 0.08719 0.32916 0.09528 0.33628 0.09852 C 0.35694 0.1191 0.32448 0.08857 0.34948 0.10684 C 0.35312 0.10962 0.35659 0.11424 0.36041 0.11748 C 0.3618 0.11933 0.36215 0.12234 0.36406 0.12326 C 0.36718 0.12511 0.37135 0.12465 0.375 0.12604 C 0.3842 0.1346 0.37882 0.12928 0.39166 0.14223 C 0.3967 0.14731 0.40329 0.1457 0.40833 0.15032 C 0.41527 0.15726 0.41145 0.15472 0.41909 0.15842 C 0.42586 0.16882 0.42725 0.16952 0.4375 0.1746 C 0.43958 0.17553 0.44323 0.17761 0.44323 0.17807 C 0.44618 0.17645 0.4526 0.1746 0.4526 0.17507 L 0.43958 0.1746 " pathEditMode="relative" rAng="0" ptsTypes="ffffffffffffffffffffffAA">
                                      <p:cBhvr>
                                        <p:cTn id="45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them\WorldBank-300x2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48200"/>
            <a:ext cx="2654300" cy="1990725"/>
          </a:xfrm>
          <a:prstGeom prst="rect">
            <a:avLst/>
          </a:prstGeom>
          <a:noFill/>
        </p:spPr>
      </p:pic>
      <p:pic>
        <p:nvPicPr>
          <p:cNvPr id="3075" name="Picture 3" descr="I:\them\Emblem_of_In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1143000" cy="1769807"/>
          </a:xfrm>
          <a:prstGeom prst="rect">
            <a:avLst/>
          </a:prstGeom>
          <a:noFill/>
        </p:spPr>
      </p:pic>
      <p:pic>
        <p:nvPicPr>
          <p:cNvPr id="3076" name="Picture 4" descr="I:\them\who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2048174" cy="1905000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2057400" y="2057400"/>
            <a:ext cx="22860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NTP must be revised and intensified ..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1752600" y="152400"/>
            <a:ext cx="19050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NTP must be revised and intensified ..</a:t>
            </a:r>
          </a:p>
          <a:p>
            <a:pPr algn="ctr"/>
            <a:endParaRPr lang="en-US" dirty="0"/>
          </a:p>
        </p:txBody>
      </p:sp>
      <p:sp>
        <p:nvSpPr>
          <p:cNvPr id="14" name="Lightning Bolt 13"/>
          <p:cNvSpPr/>
          <p:nvPr/>
        </p:nvSpPr>
        <p:spPr>
          <a:xfrm>
            <a:off x="2438400" y="5181600"/>
            <a:ext cx="1143000" cy="685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2 15"/>
          <p:cNvSpPr/>
          <p:nvPr/>
        </p:nvSpPr>
        <p:spPr>
          <a:xfrm>
            <a:off x="3124200" y="5410200"/>
            <a:ext cx="24384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0" y="5791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Revise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&amp;intensify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914400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NTP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3657600"/>
            <a:ext cx="2516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RNTCP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23622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&quot;No&quot; Symbol 20"/>
          <p:cNvSpPr/>
          <p:nvPr/>
        </p:nvSpPr>
        <p:spPr>
          <a:xfrm>
            <a:off x="5334000" y="533400"/>
            <a:ext cx="2133600" cy="1600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19" grpId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Following 1992 review, RNTCP designed based on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internationally recommended DOTS strategy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Started on a pilot scale in 1993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153400" cy="31085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From pilot project to National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Programme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RNTCP launched as a national </a:t>
            </a:r>
            <a:r>
              <a:rPr lang="en-US" sz="2800" dirty="0" err="1" smtClean="0">
                <a:solidFill>
                  <a:srgbClr val="0070C0"/>
                </a:solidFill>
              </a:rPr>
              <a:t>programme</a:t>
            </a:r>
            <a:r>
              <a:rPr lang="en-US" sz="2800" dirty="0" smtClean="0">
                <a:solidFill>
                  <a:srgbClr val="0070C0"/>
                </a:solidFill>
              </a:rPr>
              <a:t> in 1997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Expansion was planned in a phased manner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Prior to starting service delivery, the preparatory                   activities in the district were certified by an appraisal  mechanism.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Entire country covered under RNTCP by March’06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RNTCP – Goal and Objectives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chemeClr val="accent2"/>
                </a:solidFill>
              </a:rPr>
              <a:t>Goal: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The goal of TB control </a:t>
            </a:r>
            <a:r>
              <a:rPr lang="en-US" dirty="0" err="1" smtClean="0">
                <a:solidFill>
                  <a:srgbClr val="0070C0"/>
                </a:solidFill>
              </a:rPr>
              <a:t>Programme</a:t>
            </a:r>
            <a:r>
              <a:rPr lang="en-US" dirty="0" smtClean="0">
                <a:solidFill>
                  <a:srgbClr val="0070C0"/>
                </a:solidFill>
              </a:rPr>
              <a:t> is to decrease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mortality and morbidity due to TB and cut transmission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of infection until TB ceases to be a major public health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problem in India.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Objectives: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To achieve and maintain a case detection of at least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70% of new sputum positive TB patients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To achieve and maintain a cure rate of at least 85% in      such patients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strategies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(Directly Observed Treatment Short Course Chemotherapy)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Involvement of Non Government Organizations(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NGO’s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IEC</a:t>
            </a:r>
            <a:r>
              <a:rPr lang="en-US" sz="2400" dirty="0" smtClean="0">
                <a:solidFill>
                  <a:srgbClr val="0070C0"/>
                </a:solidFill>
              </a:rPr>
              <a:t>( Information, Education and Communication)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activities.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5514" y="2438400"/>
            <a:ext cx="811886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264083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228127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133600"/>
            <a:ext cx="2771775" cy="19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04800"/>
            <a:ext cx="2438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1" y="4267200"/>
            <a:ext cx="2667000" cy="60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876800"/>
            <a:ext cx="2666999" cy="6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1" y="5410200"/>
            <a:ext cx="2667000" cy="4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867400"/>
            <a:ext cx="2667000" cy="48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95400" y="20574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198120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2971800"/>
            <a:ext cx="68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6273225"/>
            <a:ext cx="259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account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5934670"/>
            <a:ext cx="141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53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Directly Observed Treatment</a:t>
            </a:r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(DOT)?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Necessary to prevent patients from interrupting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treatment throughout the duration of treatment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 Ensures that patients receive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– the right drugs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– in the right doses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– for the right duration of treatment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DOT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• DOT-provider can be anybody who is </a:t>
            </a:r>
            <a:r>
              <a:rPr lang="en-US" sz="2400" b="1" dirty="0" smtClean="0">
                <a:solidFill>
                  <a:srgbClr val="0070C0"/>
                </a:solidFill>
              </a:rPr>
              <a:t>accessible and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acceptable to the patient and accountable to the health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system and who is not a family member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– Can be health care workers, ASHA, Anganwadi Workers, NGO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workers, private practitioners, community volunteers, shop keepers,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cured patients, etc.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During intensive phase (first 2-3 months), all doses are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given to the patients under the direct observation of the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DOT provider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During continuation phase (remaining part of treatment),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the first dose of the week is given to the patients under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direct observation of the DOT provider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Which  is  the  biggest disease  today ?????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685800"/>
            <a:ext cx="54973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million dollar question!!!!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 pulmonary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suspect </a:t>
            </a:r>
            <a:r>
              <a:rPr lang="en-US" sz="3200" dirty="0" smtClean="0">
                <a:solidFill>
                  <a:srgbClr val="0070C0"/>
                </a:solidFill>
              </a:rPr>
              <a:t>is defined as: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An individual having </a:t>
            </a:r>
            <a:r>
              <a:rPr lang="en-US" sz="3200" b="1" dirty="0" smtClean="0">
                <a:solidFill>
                  <a:srgbClr val="0070C0"/>
                </a:solidFill>
              </a:rPr>
              <a:t>cough of 2 weeks or         more.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70C0"/>
                </a:solidFill>
              </a:rPr>
              <a:t>Contacts of smear-positive </a:t>
            </a:r>
            <a:r>
              <a:rPr lang="en-US" sz="3200" dirty="0" smtClean="0">
                <a:solidFill>
                  <a:srgbClr val="0070C0"/>
                </a:solidFill>
              </a:rPr>
              <a:t>TB patients having cough of any duration.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 Suspected/confirmed extra-pulmonary TB having cough of any duration.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 HIV positive patient having cough of any duration.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105400"/>
            <a:ext cx="808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Sputum microscopy is the primary tool for diagnosis.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638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337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03"/>
                <a:gridCol w="3913875"/>
                <a:gridCol w="1551122"/>
                <a:gridCol w="1295400"/>
              </a:tblGrid>
              <a:tr h="357614">
                <a:tc row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Treatment groups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of patient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Regimen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Intensive Phase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Continuation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8897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(Cat 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Sputum smear-positive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Sputum smear-negative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Extra-pulmonary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62246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Previously Treated (Cat 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Smear-positive relapse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Smear-positive failure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Smear-positive treatment after default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35814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Patient wise Drug Boxes</a:t>
            </a:r>
          </a:p>
          <a:p>
            <a:r>
              <a:rPr lang="en-US" dirty="0" smtClean="0"/>
              <a:t>Drugs are supplied in patient-wise boxes (PWB) containing the full course of treatment,</a:t>
            </a:r>
          </a:p>
          <a:p>
            <a:r>
              <a:rPr lang="en-US" dirty="0" smtClean="0"/>
              <a:t>and packaged in blister packs. The PWB have a color code indicating the two regimen -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“New”, </a:t>
            </a:r>
            <a:r>
              <a:rPr lang="en-US" dirty="0" smtClean="0">
                <a:solidFill>
                  <a:srgbClr val="2828E4"/>
                </a:solidFill>
              </a:rPr>
              <a:t>Blue for “Previously Treated”. </a:t>
            </a:r>
            <a:r>
              <a:rPr lang="en-US" dirty="0" smtClean="0"/>
              <a:t>In each PWB, there are two pouches; one for</a:t>
            </a:r>
          </a:p>
          <a:p>
            <a:r>
              <a:rPr lang="en-US" dirty="0" smtClean="0"/>
              <a:t>intensive phase and one for continuous phase. In the intensive phase, each blister pack</a:t>
            </a:r>
          </a:p>
          <a:p>
            <a:r>
              <a:rPr lang="en-US" dirty="0" smtClean="0"/>
              <a:t>contains one day’s medication. For the continuation phase, each blister pack contains one</a:t>
            </a:r>
          </a:p>
          <a:p>
            <a:r>
              <a:rPr lang="en-US" dirty="0" smtClean="0"/>
              <a:t>week’s supply of medication. The drugs for extension of the intensive phase (prolongation</a:t>
            </a:r>
          </a:p>
          <a:p>
            <a:r>
              <a:rPr lang="en-US" dirty="0" smtClean="0"/>
              <a:t>pouches) are supplied separately</a:t>
            </a:r>
          </a:p>
          <a:p>
            <a:endParaRPr lang="en-US" dirty="0" smtClean="0"/>
          </a:p>
          <a:p>
            <a:r>
              <a:rPr lang="en-US" dirty="0" smtClean="0"/>
              <a:t>Regimen for </a:t>
            </a:r>
            <a:r>
              <a:rPr lang="en-US" b="1" dirty="0" smtClean="0"/>
              <a:t>New cases treatment consists of total 78 doses </a:t>
            </a:r>
            <a:r>
              <a:rPr lang="en-US" dirty="0" smtClean="0"/>
              <a:t>and for </a:t>
            </a:r>
            <a:r>
              <a:rPr lang="en-US" b="1" dirty="0" smtClean="0"/>
              <a:t>previously treated cases  consists of 102 doses.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610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8305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8768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638800" cy="634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391400" cy="551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781799" cy="49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885644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76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The biggest disease today is not leprosy or TB…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/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sz="4900" dirty="0" smtClean="0">
                <a:latin typeface="Adobe Caslon Pro Bold" pitchFamily="18" charset="0"/>
              </a:rPr>
              <a:t>But rather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Snap ITC" pitchFamily="82" charset="0"/>
              </a:rPr>
              <a:t> </a:t>
            </a:r>
            <a:br>
              <a:rPr lang="en-US" dirty="0" smtClean="0">
                <a:latin typeface="Snap ITC" pitchFamily="82" charset="0"/>
              </a:rPr>
            </a:br>
            <a:r>
              <a:rPr lang="en-US" dirty="0" smtClean="0">
                <a:latin typeface="Snap ITC" pitchFamily="82" charset="0"/>
              </a:rPr>
              <a:t>the feeling of being unwanted, uncared &amp; deserted by everybody</a:t>
            </a:r>
            <a:br>
              <a:rPr lang="en-US" dirty="0" smtClean="0">
                <a:latin typeface="Snap ITC" pitchFamily="82" charset="0"/>
              </a:rPr>
            </a:br>
            <a:r>
              <a:rPr lang="en-US" dirty="0" smtClean="0">
                <a:latin typeface="Snap ITC" pitchFamily="82" charset="0"/>
                <a:sym typeface="Wingdings" pitchFamily="2" charset="2"/>
              </a:rPr>
              <a:t></a:t>
            </a:r>
            <a:r>
              <a:rPr lang="en-US" dirty="0" smtClean="0">
                <a:latin typeface="Snap ITC" pitchFamily="82" charset="0"/>
              </a:rPr>
              <a:t> </a:t>
            </a:r>
            <a:endParaRPr lang="en-US" dirty="0">
              <a:latin typeface="Snap ITC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what gets supervised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  <a:t>‘gets done’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0480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continuous supervision &amp; monitoring                     in order to identify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and implement corrective actions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5235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inputs for facilitating supervision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monitoring</a:t>
            </a:r>
          </a:p>
          <a:p>
            <a:endParaRPr lang="en-US" sz="2800" dirty="0" smtClean="0">
              <a:solidFill>
                <a:srgbClr val="2828E4"/>
              </a:solidFill>
            </a:endParaRPr>
          </a:p>
          <a:p>
            <a:r>
              <a:rPr lang="en-US" sz="2800" dirty="0" smtClean="0">
                <a:solidFill>
                  <a:srgbClr val="2828E4"/>
                </a:solidFill>
              </a:rPr>
              <a:t>• Clear technical and operational guidelines in RNTCP</a:t>
            </a:r>
          </a:p>
          <a:p>
            <a:r>
              <a:rPr lang="en-US" sz="2800" dirty="0" smtClean="0">
                <a:solidFill>
                  <a:srgbClr val="2828E4"/>
                </a:solidFill>
              </a:rPr>
              <a:t>• Comprehensive modular training to all staff</a:t>
            </a:r>
          </a:p>
          <a:p>
            <a:r>
              <a:rPr lang="en-US" sz="2800" dirty="0" smtClean="0">
                <a:solidFill>
                  <a:srgbClr val="2828E4"/>
                </a:solidFill>
              </a:rPr>
              <a:t>• Robust recording/reporting system</a:t>
            </a:r>
          </a:p>
          <a:p>
            <a:r>
              <a:rPr lang="en-US" sz="2800" dirty="0" smtClean="0">
                <a:solidFill>
                  <a:srgbClr val="2828E4"/>
                </a:solidFill>
              </a:rPr>
              <a:t>• Additional full-time sub-district level supervisory staff</a:t>
            </a:r>
          </a:p>
          <a:p>
            <a:r>
              <a:rPr lang="en-US" sz="2800" dirty="0" smtClean="0">
                <a:solidFill>
                  <a:srgbClr val="2828E4"/>
                </a:solidFill>
              </a:rPr>
              <a:t>(STS, STLS) with two-wheelers</a:t>
            </a:r>
          </a:p>
          <a:p>
            <a:r>
              <a:rPr lang="en-US" sz="2800" dirty="0" smtClean="0">
                <a:solidFill>
                  <a:srgbClr val="2828E4"/>
                </a:solidFill>
              </a:rPr>
              <a:t>• Full time district/ state level </a:t>
            </a:r>
            <a:r>
              <a:rPr lang="en-US" sz="2800" dirty="0" err="1" smtClean="0">
                <a:solidFill>
                  <a:srgbClr val="2828E4"/>
                </a:solidFill>
              </a:rPr>
              <a:t>programme</a:t>
            </a:r>
            <a:r>
              <a:rPr lang="en-US" sz="2800" dirty="0" smtClean="0">
                <a:solidFill>
                  <a:srgbClr val="2828E4"/>
                </a:solidFill>
              </a:rPr>
              <a:t> managers</a:t>
            </a:r>
          </a:p>
          <a:p>
            <a:r>
              <a:rPr lang="en-US" sz="2800" dirty="0" smtClean="0">
                <a:solidFill>
                  <a:srgbClr val="2828E4"/>
                </a:solidFill>
              </a:rPr>
              <a:t>• Adequate funds for mobility/</a:t>
            </a:r>
            <a:r>
              <a:rPr lang="en-US" sz="2800" dirty="0" err="1" smtClean="0">
                <a:solidFill>
                  <a:srgbClr val="2828E4"/>
                </a:solidFill>
              </a:rPr>
              <a:t>operationalization</a:t>
            </a:r>
            <a:endParaRPr lang="en-US" sz="2800" dirty="0" smtClean="0">
              <a:solidFill>
                <a:srgbClr val="2828E4"/>
              </a:solidFill>
            </a:endParaRPr>
          </a:p>
          <a:p>
            <a:r>
              <a:rPr lang="en-US" sz="2800" dirty="0" smtClean="0">
                <a:solidFill>
                  <a:srgbClr val="2828E4"/>
                </a:solidFill>
              </a:rPr>
              <a:t>• Technical assistance through RNTCP consultants</a:t>
            </a:r>
            <a:endParaRPr lang="en-US" sz="2800" dirty="0">
              <a:solidFill>
                <a:srgbClr val="2828E4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Essential components of the strategy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1. Supervision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– </a:t>
            </a:r>
            <a:r>
              <a:rPr lang="en-US" sz="2800" b="1" dirty="0" smtClean="0">
                <a:solidFill>
                  <a:srgbClr val="0070C0"/>
                </a:solidFill>
              </a:rPr>
              <a:t>Protocol for Supervisory visits/ Check list/ Supervisory register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</a:rPr>
              <a:t>Programme</a:t>
            </a:r>
            <a:r>
              <a:rPr lang="en-US" sz="2800" b="1" dirty="0" smtClean="0">
                <a:solidFill>
                  <a:srgbClr val="0070C0"/>
                </a:solidFill>
              </a:rPr>
              <a:t> surveillance system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– </a:t>
            </a:r>
            <a:r>
              <a:rPr lang="en-US" sz="2800" b="1" dirty="0" smtClean="0">
                <a:solidFill>
                  <a:srgbClr val="0070C0"/>
                </a:solidFill>
              </a:rPr>
              <a:t>Records/ Reports/ Monitoring indicators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3. Review meetings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– Stated frequency – district-state-national level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– </a:t>
            </a:r>
            <a:r>
              <a:rPr lang="en-US" sz="2800" dirty="0" err="1" smtClean="0">
                <a:solidFill>
                  <a:srgbClr val="0070C0"/>
                </a:solidFill>
              </a:rPr>
              <a:t>Programme</a:t>
            </a:r>
            <a:r>
              <a:rPr lang="en-US" sz="2800" dirty="0" smtClean="0">
                <a:solidFill>
                  <a:srgbClr val="0070C0"/>
                </a:solidFill>
              </a:rPr>
              <a:t> review checklist for CMO/ DM; DHS/ HS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4. Evaluations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– Internal – 2 districts per state per quarter; 1 state per month by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Central team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– External – Joint Monitoring Mission; every 3 years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324600" cy="48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858000" cy="60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External Evaluations undertaken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Joint Monitoring Mission (JMM) by WHO and other development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partners in 2000, 2003 and 2006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Conclusions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– JMM 2000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RNTCP is succeeding and its results have been excellent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– JMM 2003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Extra-ordinarily rapid expansion of the </a:t>
            </a:r>
            <a:r>
              <a:rPr lang="en-US" sz="2400" dirty="0" err="1" smtClean="0">
                <a:solidFill>
                  <a:srgbClr val="0070C0"/>
                </a:solidFill>
              </a:rPr>
              <a:t>programme</a:t>
            </a:r>
            <a:r>
              <a:rPr lang="en-US" sz="2400" dirty="0" smtClean="0">
                <a:solidFill>
                  <a:srgbClr val="0070C0"/>
                </a:solidFill>
              </a:rPr>
              <a:t> &amp; highly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economical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– JMM 2006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Excellent system of recording &amp; reporting with indicators for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monitoring &amp; evaluation; well integrated into general health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system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Future plan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– JMMs planned in 2009 and 2012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TB/HIV collaborative activities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</a:t>
            </a:r>
            <a:r>
              <a:rPr lang="en-US" sz="2400" b="1" dirty="0" smtClean="0">
                <a:solidFill>
                  <a:srgbClr val="0070C0"/>
                </a:solidFill>
              </a:rPr>
              <a:t>TB/HIV Action Plan - implemented by RNTCP and NACP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jointly, focusing on: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– Training of service providers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– Service delivery linkages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– Monitoring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– Information, Education, and Communication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Implementation started: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– in 2001, in 6 high HIV prevalent States (population 311 million)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– expanded in 2004, to 8 additional States (population 323 million)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– New TB-HIV National framework in 2008 and under this the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entire country is covered.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066800"/>
            <a:ext cx="64652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Achievements of </a:t>
            </a:r>
          </a:p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rntcp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2514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1775765" cy="1825142"/>
          </a:xfrm>
          <a:prstGeom prst="rect">
            <a:avLst/>
          </a:prstGeom>
          <a:noFill/>
        </p:spPr>
      </p:pic>
      <p:pic>
        <p:nvPicPr>
          <p:cNvPr id="23557" name="Picture 5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333100" cy="1371600"/>
          </a:xfrm>
          <a:prstGeom prst="rect">
            <a:avLst/>
          </a:prstGeom>
          <a:noFill/>
        </p:spPr>
      </p:pic>
      <p:pic>
        <p:nvPicPr>
          <p:cNvPr id="23559" name="Picture 7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743200"/>
            <a:ext cx="1724558" cy="1760220"/>
          </a:xfrm>
          <a:prstGeom prst="rect">
            <a:avLst/>
          </a:prstGeom>
          <a:noFill/>
        </p:spPr>
      </p:pic>
      <p:pic>
        <p:nvPicPr>
          <p:cNvPr id="23561" name="Picture 9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52400"/>
            <a:ext cx="1450238" cy="1823314"/>
          </a:xfrm>
          <a:prstGeom prst="rect">
            <a:avLst/>
          </a:prstGeom>
          <a:noFill/>
        </p:spPr>
      </p:pic>
      <p:pic>
        <p:nvPicPr>
          <p:cNvPr id="23562" name="Picture 10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800600"/>
            <a:ext cx="1780337" cy="1786738"/>
          </a:xfrm>
          <a:prstGeom prst="rect">
            <a:avLst/>
          </a:prstGeom>
          <a:noFill/>
        </p:spPr>
      </p:pic>
      <p:pic>
        <p:nvPicPr>
          <p:cNvPr id="23563" name="Picture 11" descr="C:\Program Files\Microsoft Office\MEDIA\CAGCAT10\j0235241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257800"/>
            <a:ext cx="1811426" cy="1246327"/>
          </a:xfrm>
          <a:prstGeom prst="rect">
            <a:avLst/>
          </a:prstGeom>
          <a:noFill/>
        </p:spPr>
      </p:pic>
      <p:pic>
        <p:nvPicPr>
          <p:cNvPr id="23564" name="Picture 1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876800"/>
            <a:ext cx="1138428" cy="1828800"/>
          </a:xfrm>
          <a:prstGeom prst="rect">
            <a:avLst/>
          </a:prstGeom>
          <a:noFill/>
        </p:spPr>
      </p:pic>
      <p:pic>
        <p:nvPicPr>
          <p:cNvPr id="23571" name="Picture 19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399" y="4495800"/>
            <a:ext cx="286871" cy="304800"/>
          </a:xfrm>
          <a:prstGeom prst="rect">
            <a:avLst/>
          </a:prstGeom>
          <a:noFill/>
        </p:spPr>
      </p:pic>
      <p:pic>
        <p:nvPicPr>
          <p:cNvPr id="23572" name="Picture 20" descr="C:\Program Files\Microsoft Office\MEDIA\OFFICE12\Bullets\BD21299_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2743200"/>
            <a:ext cx="452438" cy="331788"/>
          </a:xfrm>
          <a:prstGeom prst="rect">
            <a:avLst/>
          </a:prstGeom>
          <a:noFill/>
        </p:spPr>
      </p:pic>
      <p:pic>
        <p:nvPicPr>
          <p:cNvPr id="23573" name="Picture 21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343400"/>
            <a:ext cx="381000" cy="404813"/>
          </a:xfrm>
          <a:prstGeom prst="rect">
            <a:avLst/>
          </a:prstGeom>
          <a:noFill/>
        </p:spPr>
      </p:pic>
      <p:pic>
        <p:nvPicPr>
          <p:cNvPr id="23574" name="Picture 22" descr="C:\Program Files\Microsoft Office\MEDIA\OFFICE12\Bullets\BD21299_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381000"/>
            <a:ext cx="415636" cy="304800"/>
          </a:xfrm>
          <a:prstGeom prst="rect">
            <a:avLst/>
          </a:prstGeom>
          <a:noFill/>
        </p:spPr>
      </p:pic>
      <p:pic>
        <p:nvPicPr>
          <p:cNvPr id="23575" name="Picture 23" descr="C:\Program Files\Microsoft Office\MEDIA\OFFICE12\Bullets\BD21314_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838200"/>
            <a:ext cx="452438" cy="2111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7086600" cy="542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6331738_d1af8e504b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067175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609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ABANDONED...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438401"/>
            <a:ext cx="3581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she deserve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love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care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4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every living thing there is the desire of love….</a:t>
            </a:r>
            <a:endParaRPr lang="en-US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58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772400" cy="588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 Achieving universal access while maintaining and further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improving the quality of services across the country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 Continued motivation of human resources to perform optimally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and maintaining the efficiency levels.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 Promoting rational use of first line and second line anti-TB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drugs outside the </a:t>
            </a:r>
            <a:r>
              <a:rPr lang="en-US" sz="2400" dirty="0" err="1" smtClean="0">
                <a:solidFill>
                  <a:srgbClr val="0070C0"/>
                </a:solidFill>
              </a:rPr>
              <a:t>programme</a:t>
            </a:r>
            <a:r>
              <a:rPr lang="en-US" sz="2400" dirty="0" smtClean="0">
                <a:solidFill>
                  <a:srgbClr val="0070C0"/>
                </a:solidFill>
              </a:rPr>
              <a:t> for prevention of MDR and XDR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TB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 Scaling up culture &amp; DST and treatment services for MDR-TB.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 Scaling up of PPM activities to link all providers to the national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</a:rPr>
              <a:t>programme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TB-HIV collaboration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 Promote operational research to address the local challenges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</a:rPr>
              <a:t>Introduction of new tools for diagnosis and drugs for treatment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• Maintaining/improving quality and reach of DOTS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• Scaling up of MDR-TB management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• Engaging all care providers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• Promoting community involvement and ownership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• Further strengthening TB-HIV collaborative activities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• Introduction of newer diagnostics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tb\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5867400" cy="4557204"/>
          </a:xfrm>
          <a:prstGeom prst="rect">
            <a:avLst/>
          </a:prstGeom>
          <a:noFill/>
        </p:spPr>
      </p:pic>
      <p:pic>
        <p:nvPicPr>
          <p:cNvPr id="4099" name="Picture 3" descr="C:\Documents and Settings\User\Desktop\tb\Artwork--Summer-of-2008_files\0_0_0_0_254_349_csupload_1974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029200"/>
            <a:ext cx="2286000" cy="15240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Desktop\tb\Artwork--Summer-of-2008_files\0_0_0_0_242_333_csupload_1974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953000"/>
            <a:ext cx="2133600" cy="1600200"/>
          </a:xfrm>
          <a:prstGeom prst="rect">
            <a:avLst/>
          </a:prstGeom>
          <a:noFill/>
        </p:spPr>
      </p:pic>
      <p:pic>
        <p:nvPicPr>
          <p:cNvPr id="4101" name="Picture 5" descr="C:\Documents and Settings\User\Desktop\tb\Artwork--Summer-of-2008_files\0_0_0_0_244_335_csupload_1974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2324100" cy="2886075"/>
          </a:xfrm>
          <a:prstGeom prst="rect">
            <a:avLst/>
          </a:prstGeom>
          <a:noFill/>
        </p:spPr>
      </p:pic>
      <p:pic>
        <p:nvPicPr>
          <p:cNvPr id="4102" name="Picture 6" descr="C:\Documents and Settings\User\Desktop\tb\Artwork--Summer-of-2008_files\0_0_0_0_249_342_csupload_1974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2371725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2133600" cy="32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76600" y="685800"/>
            <a:ext cx="54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Kuyu Boja, age 5.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Kuyu's father died of TB. </a:t>
            </a:r>
          </a:p>
          <a:p>
            <a:r>
              <a:rPr lang="en-US" sz="2400" dirty="0" smtClean="0"/>
              <a:t>Kuyu lives with her mother and two siblings. Her mother supports the household by selling onions. Kuyu's favorite pet is a hen, her favorite color is yellow, sport is running, and hobby is playing with friends. Kuyu suffers from daily stomach aches. She likes to play in her free time.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tb\page16.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289452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876800"/>
            <a:ext cx="8054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husband died of TB… Who have to wipe 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tears????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many!!!!!!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191000"/>
            <a:ext cx="12148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962400"/>
            <a:ext cx="1781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905000"/>
            <a:ext cx="1295400" cy="195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43000"/>
            <a:ext cx="1524000" cy="229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C:\Documents and Settings\User\Desktop\tb\PEOPLE OF SIEM RIEP... ABANDONED... _ Flickr - Photo Sharing!_files\313827667_f5d56cc33f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1066800" cy="1066800"/>
          </a:xfrm>
          <a:prstGeom prst="rect">
            <a:avLst/>
          </a:prstGeom>
          <a:noFill/>
        </p:spPr>
      </p:pic>
      <p:pic>
        <p:nvPicPr>
          <p:cNvPr id="3081" name="Picture 9" descr="C:\Documents and Settings\User\Desktop\tb\PEOPLE OF SIEM RIEP... ABANDONED... _ Flickr - Photo Sharing!_files\320367973_9314ba4fb7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124200"/>
            <a:ext cx="1524000" cy="1524000"/>
          </a:xfrm>
          <a:prstGeom prst="rect">
            <a:avLst/>
          </a:prstGeom>
          <a:noFill/>
        </p:spPr>
      </p:pic>
      <p:pic>
        <p:nvPicPr>
          <p:cNvPr id="3082" name="Picture 10" descr="C:\Documents and Settings\User\Desktop\tb\Tuberculosis _ Villa La Paz Foundation_files\200812_05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371600"/>
            <a:ext cx="1981200" cy="2128889"/>
          </a:xfrm>
          <a:prstGeom prst="rect">
            <a:avLst/>
          </a:prstGeom>
          <a:noFill/>
        </p:spPr>
      </p:pic>
      <p:pic>
        <p:nvPicPr>
          <p:cNvPr id="3083" name="Picture 11" descr="C:\Documents and Settings\User\Desktop\tb\Tuberculosis _ Villa La Paz Foundation_files\Shania-Tuberculosis-470x5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733800"/>
            <a:ext cx="1975478" cy="2126791"/>
          </a:xfrm>
          <a:prstGeom prst="rect">
            <a:avLst/>
          </a:prstGeom>
          <a:noFill/>
        </p:spPr>
      </p:pic>
      <p:pic>
        <p:nvPicPr>
          <p:cNvPr id="3086" name="Picture 14" descr="C:\Documents and Settings\User\Desktop\tb\davenport_files\page16_0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1295400"/>
            <a:ext cx="1660190" cy="1752600"/>
          </a:xfrm>
          <a:prstGeom prst="rect">
            <a:avLst/>
          </a:prstGeom>
          <a:noFill/>
        </p:spPr>
      </p:pic>
      <p:pic>
        <p:nvPicPr>
          <p:cNvPr id="3087" name="Picture 15" descr="C:\Documents and Settings\User\Desktop\tb\davenport_files\page16_00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410200"/>
            <a:ext cx="1709224" cy="11572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know…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34290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17526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Incidence of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Prevalence of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HIV prevalence among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incident cases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 million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(139/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 million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(165/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1.32 million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(19.6/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1.98 million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(168/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2.18 million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(185/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2.76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(23/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Every year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3,00,000 children </a:t>
            </a:r>
            <a:r>
              <a:rPr lang="en-US" sz="2400" b="1" dirty="0" smtClean="0"/>
              <a:t> leave their school </a:t>
            </a:r>
            <a:r>
              <a:rPr lang="en-US" sz="2400" b="1" dirty="0" err="1" smtClean="0"/>
              <a:t>bczz</a:t>
            </a:r>
            <a:r>
              <a:rPr lang="en-US" sz="2400" b="1" dirty="0" smtClean="0"/>
              <a:t> of their parents suffering from TB </a:t>
            </a:r>
            <a:r>
              <a:rPr lang="en-US" sz="2400" b="1" dirty="0" smtClean="0">
                <a:sym typeface="Wingdings" pitchFamily="2" charset="2"/>
              </a:rPr>
              <a:t>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1,00,000 women</a:t>
            </a:r>
            <a:r>
              <a:rPr lang="en-US" sz="2400" b="1" dirty="0" smtClean="0"/>
              <a:t> are thrown out of their houses due to stigma assoc. with TB </a:t>
            </a:r>
            <a:r>
              <a:rPr lang="en-US" sz="2400" b="1" dirty="0" smtClean="0">
                <a:sym typeface="Wingdings" pitchFamily="2" charset="2"/>
              </a:rPr>
              <a:t> 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18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"/>
            <a:ext cx="918972" cy="885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1447800"/>
          <a:ext cx="8147050" cy="5100638"/>
        </p:xfrm>
        <a:graphic>
          <a:graphicData uri="http://schemas.openxmlformats.org/presentationml/2006/ole">
            <p:oleObj spid="_x0000_s2050" name="Chart" r:id="rId3" imgW="7962900" imgH="5105400" progId="MSGraph.Chart.8">
              <p:embed followColorScheme="full"/>
            </p:oleObj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3657600" cy="663575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dirty="0">
                <a:cs typeface="Arial" charset="0"/>
              </a:rPr>
              <a:t>Global annual incidence = 9.4 million</a:t>
            </a:r>
          </a:p>
          <a:p>
            <a:pPr algn="l">
              <a:spcBef>
                <a:spcPct val="50000"/>
              </a:spcBef>
            </a:pPr>
            <a:r>
              <a:rPr lang="en-US" sz="1500" dirty="0">
                <a:cs typeface="Arial" charset="0"/>
              </a:rPr>
              <a:t>India annual incidence = 1.96 million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India is the highest TB burden country accounting       for more than one-fifth of the </a:t>
            </a:r>
            <a:r>
              <a:rPr lang="en-US" sz="3600" b="1" dirty="0" smtClean="0">
                <a:solidFill>
                  <a:schemeClr val="accent2"/>
                </a:solidFill>
              </a:rPr>
              <a:t>global</a:t>
            </a:r>
            <a:r>
              <a:rPr lang="en-US" sz="3200" b="1" dirty="0" smtClean="0">
                <a:solidFill>
                  <a:schemeClr val="accent2"/>
                </a:solidFill>
              </a:rPr>
              <a:t> incidence </a:t>
            </a: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3824" y="6454775"/>
            <a:ext cx="9020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CC0000"/>
                </a:solidFill>
                <a:cs typeface="Arial" charset="0"/>
              </a:rPr>
              <a:t>Source: WHO Geneva; WHO Report 2009: Global Tuberculosis Control; Surveillance, Planning and Financing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1376</Words>
  <Application>Microsoft Office PowerPoint</Application>
  <PresentationFormat>On-screen Show (4:3)</PresentationFormat>
  <Paragraphs>244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Chart</vt:lpstr>
      <vt:lpstr>Slide 1</vt:lpstr>
      <vt:lpstr>Slide 2</vt:lpstr>
      <vt:lpstr>The biggest disease today is not leprosy or TB…  But rather   the feeling of being unwanted, uncared &amp; deserted by everybody  </vt:lpstr>
      <vt:lpstr>Slide 4</vt:lpstr>
      <vt:lpstr>Slide 5</vt:lpstr>
      <vt:lpstr>Slide 6</vt:lpstr>
      <vt:lpstr>There are many!!!!!!</vt:lpstr>
      <vt:lpstr>Do you know…</vt:lpstr>
      <vt:lpstr>Slide 9</vt:lpstr>
      <vt:lpstr>Slide 10</vt:lpstr>
      <vt:lpstr>Slide 11</vt:lpstr>
      <vt:lpstr>Slide 12</vt:lpstr>
      <vt:lpstr>Slide 13</vt:lpstr>
      <vt:lpstr>RNTCP – Goal and Objectives </vt:lpstr>
      <vt:lpstr>strategies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chethu</cp:lastModifiedBy>
  <cp:revision>95</cp:revision>
  <dcterms:created xsi:type="dcterms:W3CDTF">2006-08-16T00:00:00Z</dcterms:created>
  <dcterms:modified xsi:type="dcterms:W3CDTF">2013-05-15T15:09:28Z</dcterms:modified>
</cp:coreProperties>
</file>